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90" r:id="rId2"/>
    <p:sldId id="292" r:id="rId3"/>
    <p:sldId id="293" r:id="rId4"/>
    <p:sldId id="278" r:id="rId5"/>
    <p:sldId id="294" r:id="rId6"/>
    <p:sldId id="296" r:id="rId7"/>
    <p:sldId id="297" r:id="rId8"/>
    <p:sldId id="301" r:id="rId9"/>
    <p:sldId id="303" r:id="rId10"/>
    <p:sldId id="304" r:id="rId11"/>
    <p:sldId id="302" r:id="rId12"/>
    <p:sldId id="299" r:id="rId13"/>
    <p:sldId id="279" r:id="rId14"/>
    <p:sldId id="281" r:id="rId15"/>
    <p:sldId id="280" r:id="rId16"/>
    <p:sldId id="283" r:id="rId17"/>
    <p:sldId id="286" r:id="rId18"/>
    <p:sldId id="287" r:id="rId19"/>
    <p:sldId id="288" r:id="rId20"/>
    <p:sldId id="289" r:id="rId21"/>
    <p:sldId id="282" r:id="rId22"/>
    <p:sldId id="260" r:id="rId23"/>
    <p:sldId id="291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89E"/>
    <a:srgbClr val="EDC701"/>
    <a:srgbClr val="EB6F4D"/>
    <a:srgbClr val="44B7CB"/>
    <a:srgbClr val="000000"/>
    <a:srgbClr val="E56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80272"/>
  </p:normalViewPr>
  <p:slideViewPr>
    <p:cSldViewPr snapToGrid="0" snapToObjects="1" showGuides="1">
      <p:cViewPr varScale="1">
        <p:scale>
          <a:sx n="50" d="100"/>
          <a:sy n="50" d="100"/>
        </p:scale>
        <p:origin x="1768" y="200"/>
      </p:cViewPr>
      <p:guideLst>
        <p:guide orient="horz" pos="4365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13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 zijn 5 grote veiligheidsrisico’s. Eén van die risico’s is vallen van hoogte. Dat zijn alle mogelijke manieren van vallen: van een steiger van 15 meter, maar ook een trap van een meter. </a:t>
            </a:r>
            <a:endParaRPr lang="en-NL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56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Nog even op een rijtje: Welke ongevallen komen het meeste voor?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Zoals we al aangaven, gebeuren de meeste ongevallen vanaf een lage hoogte. 78% vindt plaats onder de 2,5 meter.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33% van die ongevallen gebeurt met een ladder, trap of opstapje.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Tot slot viel in 31% van de gevallen de medewerker doordat deze zijn/haar balans verloor.</a:t>
            </a:r>
          </a:p>
          <a:p>
            <a:pPr marL="342900" indent="-342900">
              <a:buFontTx/>
              <a:buChar char="-"/>
            </a:pPr>
            <a:endParaRPr lang="nl-NL" i="1" dirty="0"/>
          </a:p>
          <a:p>
            <a:pPr marL="0" indent="0">
              <a:buFontTx/>
              <a:buNone/>
            </a:pPr>
            <a:r>
              <a:rPr lang="nl-NL" i="1" dirty="0"/>
              <a:t>22% van de ongevallen gebeurt de 2,5 meter.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Hiervan gebeuren de meeste val-ongevallen met steigers: 38%.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En 31% valt vanaf een dak, vloer of platform.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04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>
                <a:effectLst/>
                <a:latin typeface="Helvetica" pitchFamily="2" charset="0"/>
              </a:rPr>
              <a:t>We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 al </a:t>
            </a:r>
            <a:r>
              <a:rPr lang="en-US" sz="1400" i="1" dirty="0" err="1">
                <a:effectLst/>
                <a:latin typeface="Helvetica" pitchFamily="2" charset="0"/>
              </a:rPr>
              <a:t>een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heleboel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maatregelen</a:t>
            </a:r>
            <a:r>
              <a:rPr lang="en-US" sz="1400" i="1" dirty="0">
                <a:effectLst/>
                <a:latin typeface="Helvetica" pitchFamily="2" charset="0"/>
              </a:rPr>
              <a:t> om </a:t>
            </a:r>
            <a:r>
              <a:rPr lang="en-US" sz="1400" i="1" dirty="0" err="1">
                <a:effectLst/>
                <a:latin typeface="Helvetica" pitchFamily="2" charset="0"/>
              </a:rPr>
              <a:t>vallen</a:t>
            </a:r>
            <a:r>
              <a:rPr lang="en-US" sz="1400" i="1" dirty="0">
                <a:effectLst/>
                <a:latin typeface="Helvetica" pitchFamily="2" charset="0"/>
              </a:rPr>
              <a:t> van </a:t>
            </a:r>
            <a:r>
              <a:rPr lang="en-US" sz="1400" i="1" dirty="0" err="1">
                <a:effectLst/>
                <a:latin typeface="Helvetica" pitchFamily="2" charset="0"/>
              </a:rPr>
              <a:t>hoogte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te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voorkomen</a:t>
            </a:r>
            <a:r>
              <a:rPr lang="en-US" sz="1400" i="1" dirty="0">
                <a:effectLst/>
                <a:latin typeface="Helvetica" pitchFamily="2" charset="0"/>
              </a:rPr>
              <a:t>, maar </a:t>
            </a:r>
            <a:r>
              <a:rPr lang="en-US" sz="1400" i="1" dirty="0" err="1">
                <a:effectLst/>
                <a:latin typeface="Helvetica" pitchFamily="2" charset="0"/>
              </a:rPr>
              <a:t>toch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gaat</a:t>
            </a:r>
            <a:r>
              <a:rPr lang="en-US" sz="1400" i="1" dirty="0">
                <a:effectLst/>
                <a:latin typeface="Helvetica" pitchFamily="2" charset="0"/>
              </a:rPr>
              <a:t> er </a:t>
            </a:r>
            <a:r>
              <a:rPr lang="en-US" sz="1400" i="1" dirty="0" err="1">
                <a:effectLst/>
                <a:latin typeface="Helvetica" pitchFamily="2" charset="0"/>
              </a:rPr>
              <a:t>nog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wel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eens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iets</a:t>
            </a:r>
            <a:r>
              <a:rPr lang="en-US" sz="1400" i="1" dirty="0">
                <a:effectLst/>
                <a:latin typeface="Helvetica" pitchFamily="2" charset="0"/>
              </a:rPr>
              <a:t> mis. Met name op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>
                <a:effectLst/>
                <a:latin typeface="Helvetica" pitchFamily="2" charset="0"/>
              </a:rPr>
              <a:t>de </a:t>
            </a:r>
            <a:r>
              <a:rPr lang="en-US" sz="1400" i="1" dirty="0" err="1">
                <a:effectLst/>
                <a:latin typeface="Helvetica" pitchFamily="2" charset="0"/>
              </a:rPr>
              <a:t>lagere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hoogtes</a:t>
            </a:r>
            <a:r>
              <a:rPr lang="en-US" sz="1400" i="1" dirty="0">
                <a:effectLst/>
                <a:latin typeface="Helvetica" pitchFamily="2" charset="0"/>
              </a:rPr>
              <a:t>, tot 2,5 meter. Om alle </a:t>
            </a:r>
            <a:r>
              <a:rPr lang="en-US" sz="1400" i="1" dirty="0" err="1">
                <a:effectLst/>
                <a:latin typeface="Helvetica" pitchFamily="2" charset="0"/>
              </a:rPr>
              <a:t>valincidenten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zoveel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mogelijk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te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voorkomen</a:t>
            </a:r>
            <a:r>
              <a:rPr lang="en-US" sz="1400" i="1" dirty="0">
                <a:effectLst/>
                <a:latin typeface="Helvetica" pitchFamily="2" charset="0"/>
              </a:rPr>
              <a:t>,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 we </a:t>
            </a:r>
            <a:r>
              <a:rPr lang="en-US" sz="1400" i="1" dirty="0" err="1">
                <a:effectLst/>
                <a:latin typeface="Helvetica" pitchFamily="2" charset="0"/>
              </a:rPr>
              <a:t>maatregelen</a:t>
            </a:r>
            <a:r>
              <a:rPr lang="en-US" sz="1400" i="1" dirty="0">
                <a:effectLst/>
                <a:latin typeface="Helvetica" pitchFamily="2" charset="0"/>
              </a:rPr>
              <a:t> op basis van de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Arbeidshygiënische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strategie</a:t>
            </a:r>
            <a:r>
              <a:rPr lang="en-US" sz="1400" i="1" dirty="0">
                <a:effectLst/>
                <a:latin typeface="Helvetica" pitchFamily="2" charset="0"/>
              </a:rPr>
              <a:t>.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>
                <a:effectLst/>
                <a:latin typeface="Helvetica" pitchFamily="2" charset="0"/>
              </a:rPr>
              <a:t>Je </a:t>
            </a:r>
            <a:r>
              <a:rPr lang="en-US" sz="1400" i="1" dirty="0" err="1">
                <a:effectLst/>
                <a:latin typeface="Helvetica" pitchFamily="2" charset="0"/>
              </a:rPr>
              <a:t>kunt</a:t>
            </a:r>
            <a:r>
              <a:rPr lang="en-US" sz="1400" i="1" dirty="0">
                <a:effectLst/>
                <a:latin typeface="Helvetica" pitchFamily="2" charset="0"/>
              </a:rPr>
              <a:t> pas </a:t>
            </a:r>
            <a:r>
              <a:rPr lang="en-US" sz="1400" i="1" dirty="0" err="1">
                <a:effectLst/>
                <a:latin typeface="Helvetica" pitchFamily="2" charset="0"/>
              </a:rPr>
              <a:t>naar</a:t>
            </a:r>
            <a:r>
              <a:rPr lang="en-US" sz="1400" i="1" dirty="0">
                <a:effectLst/>
                <a:latin typeface="Helvetica" pitchFamily="2" charset="0"/>
              </a:rPr>
              <a:t> de </a:t>
            </a:r>
            <a:r>
              <a:rPr lang="en-US" sz="1400" i="1" dirty="0" err="1">
                <a:effectLst/>
                <a:latin typeface="Helvetica" pitchFamily="2" charset="0"/>
              </a:rPr>
              <a:t>volgende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stap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als</a:t>
            </a:r>
            <a:r>
              <a:rPr lang="en-US" sz="1400" i="1" dirty="0">
                <a:effectLst/>
                <a:latin typeface="Helvetica" pitchFamily="2" charset="0"/>
              </a:rPr>
              <a:t> je de </a:t>
            </a:r>
            <a:r>
              <a:rPr lang="en-US" sz="1400" i="1" dirty="0" err="1">
                <a:effectLst/>
                <a:latin typeface="Helvetica" pitchFamily="2" charset="0"/>
              </a:rPr>
              <a:t>stap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ervoor</a:t>
            </a:r>
            <a:r>
              <a:rPr lang="en-US" sz="1400" i="1" dirty="0">
                <a:effectLst/>
                <a:latin typeface="Helvetica" pitchFamily="2" charset="0"/>
              </a:rPr>
              <a:t> door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zwaarwegende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redenen</a:t>
            </a:r>
            <a:r>
              <a:rPr lang="en-US" sz="1400" i="1" dirty="0">
                <a:effectLst/>
                <a:latin typeface="Helvetica" pitchFamily="2" charset="0"/>
              </a:rPr>
              <a:t> (</a:t>
            </a:r>
            <a:r>
              <a:rPr lang="en-US" sz="1400" i="1" dirty="0" err="1">
                <a:effectLst/>
                <a:latin typeface="Helvetica" pitchFamily="2" charset="0"/>
              </a:rPr>
              <a:t>technisch</a:t>
            </a:r>
            <a:r>
              <a:rPr lang="en-US" sz="1400" i="1" dirty="0">
                <a:effectLst/>
                <a:latin typeface="Helvetica" pitchFamily="2" charset="0"/>
              </a:rPr>
              <a:t>, </a:t>
            </a:r>
            <a:r>
              <a:rPr lang="en-US" sz="1400" i="1" dirty="0" err="1">
                <a:effectLst/>
                <a:latin typeface="Helvetica" pitchFamily="2" charset="0"/>
              </a:rPr>
              <a:t>uitvoerend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economisch</a:t>
            </a:r>
            <a:r>
              <a:rPr lang="en-US" sz="1400" i="1" dirty="0">
                <a:effectLst/>
                <a:latin typeface="Helvetica" pitchFamily="2" charset="0"/>
              </a:rPr>
              <a:t>)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niet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kan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. Je mag </a:t>
            </a:r>
            <a:r>
              <a:rPr lang="en-US" sz="1400" i="1" dirty="0" err="1">
                <a:effectLst/>
                <a:latin typeface="Helvetica" pitchFamily="2" charset="0"/>
              </a:rPr>
              <a:t>wel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maatregelen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uit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verschillende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stappen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combineren</a:t>
            </a:r>
            <a:r>
              <a:rPr lang="en-US" sz="1400" i="1" dirty="0">
                <a:effectLst/>
                <a:latin typeface="Helvetica" pitchFamily="2" charset="0"/>
              </a:rPr>
              <a:t>. De </a:t>
            </a:r>
            <a:r>
              <a:rPr lang="en-US" sz="1400" i="1" dirty="0" err="1">
                <a:effectLst/>
                <a:latin typeface="Helvetica" pitchFamily="2" charset="0"/>
              </a:rPr>
              <a:t>afweging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voor</a:t>
            </a:r>
            <a:r>
              <a:rPr lang="en-US" sz="1400" i="1" dirty="0">
                <a:effectLst/>
                <a:latin typeface="Helvetica" pitchFamily="2" charset="0"/>
              </a:rPr>
              <a:t> het </a:t>
            </a:r>
            <a:r>
              <a:rPr lang="en-US" sz="1400" i="1" dirty="0" err="1">
                <a:effectLst/>
                <a:latin typeface="Helvetica" pitchFamily="2" charset="0"/>
              </a:rPr>
              <a:t>nemen</a:t>
            </a:r>
            <a:r>
              <a:rPr lang="en-US" sz="1400" i="1" dirty="0">
                <a:effectLst/>
                <a:latin typeface="Helvetica" pitchFamily="2" charset="0"/>
              </a:rPr>
              <a:t> van </a:t>
            </a:r>
            <a:r>
              <a:rPr lang="en-US" sz="1400" i="1" dirty="0" err="1">
                <a:effectLst/>
                <a:latin typeface="Helvetica" pitchFamily="2" charset="0"/>
              </a:rPr>
              <a:t>elke</a:t>
            </a:r>
            <a:r>
              <a:rPr lang="en-US" sz="1400" i="1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stap</a:t>
            </a:r>
            <a:r>
              <a:rPr lang="en-US" sz="1400" i="0" dirty="0"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effectLst/>
                <a:latin typeface="Helvetica" pitchFamily="2" charset="0"/>
              </a:rPr>
              <a:t>verantwoord</a:t>
            </a:r>
            <a:r>
              <a:rPr lang="en-US" sz="1400" i="1" dirty="0">
                <a:effectLst/>
                <a:latin typeface="Helvetica" pitchFamily="2" charset="0"/>
              </a:rPr>
              <a:t> je in de </a:t>
            </a:r>
            <a:r>
              <a:rPr lang="en-US" sz="1400" i="1" dirty="0" err="1">
                <a:effectLst/>
                <a:latin typeface="Helvetica" pitchFamily="2" charset="0"/>
              </a:rPr>
              <a:t>uitvoerings</a:t>
            </a:r>
            <a:r>
              <a:rPr lang="en-US" sz="1400" i="1" dirty="0">
                <a:effectLst/>
                <a:latin typeface="Helvetica" pitchFamily="2" charset="0"/>
              </a:rPr>
              <a:t>-RI&amp;E.</a:t>
            </a:r>
            <a:endParaRPr lang="en-US" sz="1400" dirty="0">
              <a:effectLst/>
              <a:latin typeface="Helvetica" pitchFamily="2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b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b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Bepaal het risico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 er op de werkplek of op de bouwplaats een risico op vallen van (lage) hoogte of struikelen?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LET OP! Een wijziging op de werkplek of op de bouwplaats kan leiden tot verhoogde risico’s. Doorloop dan altijd opnieuw het stappenplan.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nl-NL" sz="1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</a:rPr>
              <a:t>1: Elimineer de bron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</a:rPr>
              <a:t>Kun je de bron van het vallen of struikelen wegnemen?</a:t>
            </a:r>
          </a:p>
          <a:p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14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Werkzaamheden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zoveel</a:t>
            </a:r>
            <a:r>
              <a:rPr lang="en-US" sz="14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mogelijk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beperken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alternatieven</a:t>
            </a:r>
            <a:r>
              <a:rPr lang="en-US" sz="14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gebruiken</a:t>
            </a:r>
            <a:endParaRPr lang="en-US" sz="14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opgeruimde</a:t>
            </a:r>
            <a:r>
              <a:rPr lang="en-US" sz="14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werkplek</a:t>
            </a:r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2: Scherm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bron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af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je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bron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het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afschermen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Plaatsen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randafscherming</a:t>
            </a:r>
            <a:r>
              <a:rPr lang="en-US" sz="11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gevaarlijke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plek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markeren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met</a:t>
            </a:r>
            <a:r>
              <a:rPr lang="en-US" sz="11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bijvoorbeeld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lint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Dichtzetten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gevaarlijke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ruimtes</a:t>
            </a:r>
            <a:r>
              <a:rPr lang="en-US" sz="11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(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zoals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liftschacht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)</a:t>
            </a:r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Afdekken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sparingen</a:t>
            </a:r>
            <a:r>
              <a:rPr lang="en-US" sz="1100" i="1" dirty="0">
                <a:solidFill>
                  <a:srgbClr val="FFFFFF"/>
                </a:solidFill>
                <a:effectLst/>
                <a:latin typeface="Helvetica" pitchFamily="2" charset="0"/>
              </a:rPr>
              <a:t> in de </a:t>
            </a:r>
            <a:r>
              <a:rPr lang="en-US" sz="11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vloer</a:t>
            </a:r>
            <a:endParaRPr lang="en-US" sz="11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1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3: Neem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organisatorische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endParaRPr lang="en-US" sz="10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je het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met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organisatorische</a:t>
            </a:r>
            <a:r>
              <a:rPr lang="en-US" sz="10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10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beperken</a:t>
            </a:r>
            <a:r>
              <a:rPr lang="en-US" sz="10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Ervoor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zorgen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dat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materiaal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deugt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&amp;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gekeurd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is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Beoordelen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of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taak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veilig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binnen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de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gestelde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tijd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worden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gedaan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Periodiek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trainen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medewerkers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Voldoende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verlichting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een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opgeruimde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werkplek</a:t>
            </a:r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4: Neem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technische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je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beperken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door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ter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plaatse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technische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nemen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juiste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materieel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om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(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lage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)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zoals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opstapjes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,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rolsteigers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de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juiste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hoogwerkers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Waarschuwingsborden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in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alle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talen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of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visueel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-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de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juiste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materialen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voor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aanlijnen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positioneren</a:t>
            </a:r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5: Neem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persoonlijke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je door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persoonlijke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verkleinen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?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BIJVOORBEELD DOOR: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Materiaal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gebruiken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waar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voor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bedoeld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is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Valbeveiligingsmiddelen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zoals</a:t>
            </a:r>
            <a:r>
              <a:rPr lang="en-US" sz="800" i="0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valharnas</a:t>
            </a:r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· In LMRA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aandacht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besteden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Leg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stil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!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Ga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niet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als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je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geen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maatregelen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kunt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nemen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of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als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risico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op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vallen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van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hoogte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nog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steeds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te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groot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is! Leg het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werk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stil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,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maak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hiervan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melding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onderzoek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andere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veilige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sz="800" i="1" dirty="0" err="1">
                <a:solidFill>
                  <a:srgbClr val="FFFFFF"/>
                </a:solidFill>
                <a:effectLst/>
                <a:latin typeface="Helvetica" pitchFamily="2" charset="0"/>
              </a:rPr>
              <a:t>mogelijkheden</a:t>
            </a:r>
            <a:r>
              <a:rPr lang="en-US" sz="800" i="1" dirty="0">
                <a:solidFill>
                  <a:srgbClr val="FFFFFF"/>
                </a:solidFill>
                <a:effectLst/>
                <a:latin typeface="Helvetica" pitchFamily="2" charset="0"/>
              </a:rPr>
              <a:t>.</a:t>
            </a: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8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0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1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i="1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endParaRPr lang="en-US" sz="1400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nl-NL" sz="1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02740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Iedereen draagt zijn of haar steentje bij in veiligheid. Wat kan jij als projectverantwoordelijke doen om het risico op valgevaar te beperken? (NB: onder projectverantwoordelijke vallen: werkvoorbereiding, uitvoering &amp; projectleiders)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nl-NL" sz="1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</a:rPr>
              <a:t>Voorbereiding: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Overleg top tijd met je collega’s wat je kunt doen om dit risico te beperken. Enerzijds met je collega’s op de bouwplaats: want elke situatie is anders en zij kennen de situatie ter plekke het beste. Anderzijds met je opdrachtgever/nemer in de project </a:t>
            </a:r>
            <a:r>
              <a:rPr lang="nl-NL" sz="18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start-up</a:t>
            </a: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Denk allereerst bij het ontwerpen van de bouwplaats en het inkopen van materialen na over dit risico. 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Zorg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dat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in het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bouwplaatsontwerp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al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structurele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arbeidsmiddelen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voor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werken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op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hoogte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valbeveiligingen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worden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opgenomen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 </a:t>
            </a:r>
            <a:r>
              <a:rPr lang="en-US" sz="1800" i="1" dirty="0"/>
              <a:t>Laat </a:t>
            </a:r>
            <a:r>
              <a:rPr lang="en-US" sz="1800" i="1" dirty="0" err="1"/>
              <a:t>werknemers</a:t>
            </a:r>
            <a:r>
              <a:rPr lang="en-US" sz="1800" i="1" dirty="0"/>
              <a:t> </a:t>
            </a:r>
            <a:r>
              <a:rPr lang="en-US" sz="1800" i="1" dirty="0" err="1"/>
              <a:t>bijvoorbeeld</a:t>
            </a:r>
            <a:r>
              <a:rPr lang="en-US" sz="1800" i="1" dirty="0"/>
              <a:t> </a:t>
            </a:r>
            <a:r>
              <a:rPr lang="en-US" sz="1800" i="1" dirty="0" err="1"/>
              <a:t>zoveel</a:t>
            </a:r>
            <a:r>
              <a:rPr lang="en-US" sz="1800" i="1" dirty="0"/>
              <a:t> </a:t>
            </a:r>
            <a:r>
              <a:rPr lang="en-US" sz="1800" i="1" dirty="0" err="1"/>
              <a:t>mogelijk</a:t>
            </a:r>
            <a:r>
              <a:rPr lang="en-US" sz="1800" i="1" dirty="0"/>
              <a:t> </a:t>
            </a:r>
            <a:r>
              <a:rPr lang="en-US" sz="1800" i="1" dirty="0" err="1"/>
              <a:t>vanaf</a:t>
            </a:r>
            <a:r>
              <a:rPr lang="en-US" sz="1800" i="1" dirty="0"/>
              <a:t> </a:t>
            </a:r>
            <a:r>
              <a:rPr lang="en-US" sz="1800" i="1" dirty="0" err="1"/>
              <a:t>een</a:t>
            </a:r>
            <a:r>
              <a:rPr lang="en-US" sz="1800" i="1" dirty="0"/>
              <a:t> </a:t>
            </a:r>
            <a:r>
              <a:rPr lang="en-US" sz="1800" i="1" dirty="0" err="1"/>
              <a:t>veilige</a:t>
            </a:r>
            <a:r>
              <a:rPr lang="en-US" sz="1800" i="1" dirty="0"/>
              <a:t> </a:t>
            </a:r>
            <a:r>
              <a:rPr lang="en-US" sz="1800" i="1" dirty="0" err="1"/>
              <a:t>plek</a:t>
            </a:r>
            <a:r>
              <a:rPr lang="en-US" sz="1800" i="1" dirty="0"/>
              <a:t> (</a:t>
            </a:r>
            <a:r>
              <a:rPr lang="en-US" sz="1800" i="1" dirty="0" err="1"/>
              <a:t>steiger</a:t>
            </a:r>
            <a:r>
              <a:rPr lang="en-US" sz="1800" i="1" dirty="0"/>
              <a:t> of </a:t>
            </a:r>
            <a:r>
              <a:rPr lang="en-US" sz="1800" i="1" dirty="0" err="1"/>
              <a:t>bordes</a:t>
            </a:r>
            <a:r>
              <a:rPr lang="en-US" sz="1800" i="1" dirty="0"/>
              <a:t>) </a:t>
            </a:r>
            <a:r>
              <a:rPr lang="en-US" sz="1800" i="1" dirty="0" err="1"/>
              <a:t>werken</a:t>
            </a:r>
            <a:r>
              <a:rPr lang="en-US" sz="1800" i="1" dirty="0"/>
              <a:t>. </a:t>
            </a:r>
            <a:r>
              <a:rPr lang="nl-NL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 welke materialen moet je voor welke klus kopen, en hoeveel zijn er daarvan nodig?</a:t>
            </a: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lang="en-US" sz="1800" i="1" dirty="0"/>
              <a:t>Stel </a:t>
            </a:r>
            <a:r>
              <a:rPr lang="en-US" sz="1800" i="1" dirty="0" err="1"/>
              <a:t>een</a:t>
            </a:r>
            <a:r>
              <a:rPr lang="en-US" sz="1800" i="1" dirty="0"/>
              <a:t> </a:t>
            </a:r>
            <a:r>
              <a:rPr lang="en-US" sz="1800" i="1" dirty="0" err="1"/>
              <a:t>goede</a:t>
            </a:r>
            <a:r>
              <a:rPr lang="en-US" sz="1800" i="1" dirty="0"/>
              <a:t> RI&amp;E </a:t>
            </a:r>
            <a:r>
              <a:rPr lang="en-US" sz="1800" i="1" dirty="0" err="1"/>
              <a:t>i.c.m</a:t>
            </a:r>
            <a:r>
              <a:rPr lang="en-US" sz="1800" i="1" dirty="0"/>
              <a:t>. TRA’s op met </a:t>
            </a:r>
            <a:r>
              <a:rPr lang="en-US" sz="1800" i="1" dirty="0" err="1"/>
              <a:t>daarin</a:t>
            </a:r>
            <a:r>
              <a:rPr lang="en-US" sz="1800" i="1" dirty="0"/>
              <a:t> de </a:t>
            </a:r>
            <a:r>
              <a:rPr lang="en-US" sz="1800" i="1" dirty="0" err="1"/>
              <a:t>beheersmaatregelen</a:t>
            </a:r>
            <a:r>
              <a:rPr lang="en-US" sz="1800" i="1" dirty="0"/>
              <a:t> op basis van de </a:t>
            </a:r>
            <a:r>
              <a:rPr lang="en-US" sz="1800" i="1" dirty="0" err="1"/>
              <a:t>arbeidshygiënische</a:t>
            </a:r>
            <a:r>
              <a:rPr lang="en-US" sz="1800" i="1" dirty="0"/>
              <a:t> </a:t>
            </a:r>
            <a:r>
              <a:rPr lang="en-US" sz="1800" i="1" dirty="0" err="1"/>
              <a:t>strategie</a:t>
            </a:r>
            <a:r>
              <a:rPr lang="en-US" sz="1800" i="1" dirty="0"/>
              <a:t>.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Cambria" panose="02040503050406030204" pitchFamily="18" charset="0"/>
              <a:buChar char="-"/>
            </a:pP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Tijdens de uitvoer:</a:t>
            </a:r>
          </a:p>
          <a:p>
            <a:pPr marL="285750" marR="0" lvl="0" indent="-28575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i="1" dirty="0"/>
              <a:t>Zorg </a:t>
            </a:r>
            <a:r>
              <a:rPr lang="en-US" sz="1800" i="1" dirty="0" err="1"/>
              <a:t>dat</a:t>
            </a:r>
            <a:r>
              <a:rPr lang="en-US" sz="1800" i="1" dirty="0"/>
              <a:t> de </a:t>
            </a:r>
            <a:r>
              <a:rPr lang="en-US" sz="1800" i="1" dirty="0" err="1"/>
              <a:t>betreffende</a:t>
            </a:r>
            <a:r>
              <a:rPr lang="en-US" sz="1800" i="1" dirty="0"/>
              <a:t> </a:t>
            </a:r>
            <a:r>
              <a:rPr lang="en-US" sz="1800" i="1" dirty="0" err="1"/>
              <a:t>personen</a:t>
            </a:r>
            <a:r>
              <a:rPr lang="en-US" sz="1800" i="1" dirty="0"/>
              <a:t> die het </a:t>
            </a:r>
            <a:r>
              <a:rPr lang="en-US" sz="1800" i="1" dirty="0" err="1"/>
              <a:t>werk</a:t>
            </a:r>
            <a:r>
              <a:rPr lang="en-US" sz="1800" i="1" dirty="0"/>
              <a:t> </a:t>
            </a:r>
            <a:r>
              <a:rPr lang="en-US" sz="1800" i="1" dirty="0" err="1"/>
              <a:t>gaan</a:t>
            </a:r>
            <a:r>
              <a:rPr lang="en-US" sz="1800" i="1" dirty="0"/>
              <a:t> </a:t>
            </a:r>
            <a:r>
              <a:rPr lang="en-US" sz="1800" i="1" dirty="0" err="1"/>
              <a:t>uitvoeren</a:t>
            </a:r>
            <a:r>
              <a:rPr lang="en-US" sz="1800" i="1" dirty="0"/>
              <a:t> de RI&amp;E/ TRA </a:t>
            </a:r>
            <a:r>
              <a:rPr lang="en-US" sz="1800" i="1" dirty="0" err="1"/>
              <a:t>en</a:t>
            </a:r>
            <a:r>
              <a:rPr lang="en-US" sz="1800" i="1" dirty="0"/>
              <a:t> de </a:t>
            </a:r>
            <a:r>
              <a:rPr lang="en-US" sz="1800" i="1" dirty="0" err="1"/>
              <a:t>beheersmaatregelen</a:t>
            </a:r>
            <a:r>
              <a:rPr lang="en-US" sz="1800" i="1" dirty="0"/>
              <a:t> </a:t>
            </a:r>
            <a:r>
              <a:rPr lang="en-US" sz="1800" i="1" dirty="0" err="1"/>
              <a:t>gelezen</a:t>
            </a:r>
            <a:r>
              <a:rPr lang="en-US" sz="1800" i="1" dirty="0"/>
              <a:t> </a:t>
            </a:r>
            <a:r>
              <a:rPr lang="en-US" sz="1800" i="1" dirty="0" err="1"/>
              <a:t>en</a:t>
            </a:r>
            <a:r>
              <a:rPr lang="en-US" sz="1800" i="1" dirty="0"/>
              <a:t> </a:t>
            </a:r>
            <a:r>
              <a:rPr lang="en-US" sz="1800" i="1" dirty="0" err="1"/>
              <a:t>begrepen</a:t>
            </a:r>
            <a:r>
              <a:rPr lang="en-US" sz="1800" i="1" dirty="0"/>
              <a:t> </a:t>
            </a:r>
            <a:r>
              <a:rPr lang="en-US" sz="1800" i="1" dirty="0" err="1"/>
              <a:t>hebben</a:t>
            </a:r>
            <a:r>
              <a:rPr lang="en-US" sz="1800" i="1" dirty="0"/>
              <a:t>.</a:t>
            </a: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i="1" dirty="0" err="1"/>
              <a:t>Zie</a:t>
            </a:r>
            <a:r>
              <a:rPr lang="en-US" sz="1800" i="1" dirty="0"/>
              <a:t> toe </a:t>
            </a:r>
            <a:r>
              <a:rPr lang="en-US" sz="1800" i="1" dirty="0" err="1"/>
              <a:t>dat</a:t>
            </a:r>
            <a:r>
              <a:rPr lang="en-US" sz="1800" i="1" dirty="0"/>
              <a:t> alle </a:t>
            </a:r>
            <a:r>
              <a:rPr lang="en-US" sz="1800" i="1" dirty="0" err="1"/>
              <a:t>beheersmaatregelen</a:t>
            </a:r>
            <a:r>
              <a:rPr lang="en-US" sz="1800" i="1" dirty="0"/>
              <a:t> </a:t>
            </a:r>
            <a:r>
              <a:rPr lang="en-US" sz="1800" i="1" dirty="0" err="1"/>
              <a:t>en</a:t>
            </a:r>
            <a:r>
              <a:rPr lang="en-US" sz="1800" i="1" dirty="0"/>
              <a:t> </a:t>
            </a:r>
            <a:r>
              <a:rPr lang="en-US" sz="1800" i="1" dirty="0" err="1"/>
              <a:t>aanvullende</a:t>
            </a:r>
            <a:r>
              <a:rPr lang="en-US" sz="1800" i="1" dirty="0"/>
              <a:t> </a:t>
            </a:r>
            <a:r>
              <a:rPr lang="en-US" sz="1800" i="1" dirty="0" err="1"/>
              <a:t>afspraken</a:t>
            </a:r>
            <a:r>
              <a:rPr lang="en-US" sz="1800" i="1" dirty="0"/>
              <a:t> </a:t>
            </a:r>
            <a:r>
              <a:rPr lang="en-US" sz="1800" i="1" dirty="0" err="1"/>
              <a:t>hierover</a:t>
            </a:r>
            <a:r>
              <a:rPr lang="en-US" sz="1800" i="1" dirty="0"/>
              <a:t> </a:t>
            </a:r>
            <a:r>
              <a:rPr lang="en-US" sz="1800" i="1" dirty="0" err="1"/>
              <a:t>nageleefd</a:t>
            </a:r>
            <a:r>
              <a:rPr lang="en-US" sz="1800" i="1" dirty="0"/>
              <a:t> </a:t>
            </a:r>
            <a:r>
              <a:rPr lang="en-US" sz="1800" i="1" dirty="0" err="1"/>
              <a:t>worden</a:t>
            </a:r>
            <a:r>
              <a:rPr lang="en-US" sz="1800" i="1" dirty="0"/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i="1" dirty="0"/>
              <a:t>Meld </a:t>
            </a:r>
            <a:r>
              <a:rPr lang="en-US" sz="1800" i="1" dirty="0" err="1"/>
              <a:t>vanuit</a:t>
            </a:r>
            <a:r>
              <a:rPr lang="en-US" sz="1800" i="1" dirty="0"/>
              <a:t> </a:t>
            </a:r>
            <a:r>
              <a:rPr lang="en-US" sz="1800" i="1" dirty="0" err="1"/>
              <a:t>projectleiding</a:t>
            </a:r>
            <a:r>
              <a:rPr lang="en-US" sz="1800" i="1" dirty="0"/>
              <a:t> </a:t>
            </a:r>
            <a:r>
              <a:rPr lang="en-US" sz="1800" i="1" dirty="0" err="1"/>
              <a:t>aan</a:t>
            </a:r>
            <a:r>
              <a:rPr lang="en-US" sz="1800" i="1" dirty="0"/>
              <a:t> de </a:t>
            </a:r>
            <a:r>
              <a:rPr lang="en-US" sz="1800" i="1" dirty="0" err="1"/>
              <a:t>personen</a:t>
            </a:r>
            <a:r>
              <a:rPr lang="en-US" sz="1800" i="1" dirty="0"/>
              <a:t> die het </a:t>
            </a:r>
            <a:r>
              <a:rPr lang="en-US" sz="1800" i="1" dirty="0" err="1"/>
              <a:t>werk</a:t>
            </a:r>
            <a:r>
              <a:rPr lang="en-US" sz="1800" i="1" dirty="0"/>
              <a:t> </a:t>
            </a:r>
            <a:r>
              <a:rPr lang="en-US" sz="1800" i="1" dirty="0" err="1"/>
              <a:t>gaan</a:t>
            </a:r>
            <a:r>
              <a:rPr lang="en-US" sz="1800" i="1" dirty="0"/>
              <a:t> </a:t>
            </a:r>
            <a:r>
              <a:rPr lang="en-US" sz="1800" i="1" dirty="0" err="1"/>
              <a:t>uitvoeren</a:t>
            </a:r>
            <a:r>
              <a:rPr lang="en-US" sz="1800" i="1" dirty="0"/>
              <a:t> </a:t>
            </a:r>
            <a:r>
              <a:rPr lang="en-US" sz="1800" i="1" dirty="0" err="1"/>
              <a:t>dat</a:t>
            </a:r>
            <a:r>
              <a:rPr lang="en-US" sz="1800" i="1" dirty="0"/>
              <a:t> we </a:t>
            </a:r>
            <a:r>
              <a:rPr lang="en-US" sz="1800" i="1" dirty="0" err="1"/>
              <a:t>Veilig</a:t>
            </a:r>
            <a:r>
              <a:rPr lang="en-US" sz="1800" i="1" dirty="0"/>
              <a:t> </a:t>
            </a:r>
            <a:r>
              <a:rPr lang="en-US" sz="1800" i="1" dirty="0" err="1"/>
              <a:t>Werken</a:t>
            </a:r>
            <a:r>
              <a:rPr lang="en-US" sz="1800" i="1" dirty="0"/>
              <a:t>. </a:t>
            </a:r>
            <a:r>
              <a:rPr lang="en-US" sz="1800" i="1" dirty="0" err="1"/>
              <a:t>Dus</a:t>
            </a:r>
            <a:r>
              <a:rPr lang="en-US" sz="1800" i="1" dirty="0"/>
              <a:t> </a:t>
            </a:r>
            <a:r>
              <a:rPr lang="en-US" sz="1800" i="1" dirty="0" err="1"/>
              <a:t>bij</a:t>
            </a:r>
            <a:r>
              <a:rPr lang="en-US" sz="1800" i="1" dirty="0"/>
              <a:t> </a:t>
            </a:r>
            <a:r>
              <a:rPr lang="en-US" sz="1800" i="1" dirty="0" err="1"/>
              <a:t>onveilige</a:t>
            </a:r>
            <a:r>
              <a:rPr lang="en-US" sz="1800" i="1" dirty="0"/>
              <a:t> </a:t>
            </a:r>
            <a:r>
              <a:rPr lang="en-US" sz="1800" i="1" dirty="0" err="1"/>
              <a:t>werksituaties</a:t>
            </a:r>
            <a:r>
              <a:rPr lang="en-US" sz="1800" i="1" dirty="0"/>
              <a:t> of </a:t>
            </a:r>
            <a:r>
              <a:rPr lang="en-US" sz="1800" i="1" dirty="0" err="1"/>
              <a:t>bij</a:t>
            </a:r>
            <a:r>
              <a:rPr lang="en-US" sz="1800" i="1" dirty="0"/>
              <a:t> </a:t>
            </a:r>
            <a:r>
              <a:rPr lang="en-US" sz="1800" i="1" dirty="0" err="1"/>
              <a:t>twijfel</a:t>
            </a:r>
            <a:r>
              <a:rPr lang="en-US" sz="1800" i="1" dirty="0"/>
              <a:t> direct </a:t>
            </a:r>
            <a:r>
              <a:rPr lang="en-US" sz="1800" i="1" dirty="0" err="1"/>
              <a:t>stoppen</a:t>
            </a:r>
            <a:r>
              <a:rPr lang="en-US" sz="1800" i="1" dirty="0"/>
              <a:t> </a:t>
            </a:r>
            <a:r>
              <a:rPr lang="en-US" sz="1800" i="1" dirty="0" err="1"/>
              <a:t>en</a:t>
            </a:r>
            <a:r>
              <a:rPr lang="en-US" sz="1800" i="1" dirty="0"/>
              <a:t> </a:t>
            </a:r>
            <a:r>
              <a:rPr lang="en-US" sz="1800" i="1" dirty="0" err="1"/>
              <a:t>melden</a:t>
            </a:r>
            <a:r>
              <a:rPr lang="en-US" sz="1800" i="1" dirty="0"/>
              <a:t> </a:t>
            </a:r>
            <a:r>
              <a:rPr lang="en-US" sz="1800" i="1" dirty="0" err="1"/>
              <a:t>aan</a:t>
            </a:r>
            <a:r>
              <a:rPr lang="en-US" sz="1800" i="1" dirty="0"/>
              <a:t> </a:t>
            </a:r>
            <a:r>
              <a:rPr lang="en-US" sz="1800" i="1" dirty="0" err="1"/>
              <a:t>leidinggevende</a:t>
            </a:r>
            <a:r>
              <a:rPr lang="en-US" sz="1800" i="1" dirty="0"/>
              <a:t>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i="1" dirty="0"/>
          </a:p>
          <a:p>
            <a:pPr marL="285750" lvl="0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nl-NL" sz="1800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NL" sz="18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06276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Gebruik deze slide om een voorbeeld toe te lichten. Zorg ervoor de de tekst op de slide beperkt blijft. Noem maximaal 3 punten per kopje. Hieronder in de </a:t>
            </a:r>
            <a:r>
              <a:rPr lang="nl-NL" i="1" dirty="0" err="1"/>
              <a:t>presenternotes</a:t>
            </a:r>
            <a:r>
              <a:rPr lang="nl-NL" i="1" dirty="0"/>
              <a:t> kun je ze voor jezelf (of anderen) toelichten.</a:t>
            </a:r>
          </a:p>
          <a:p>
            <a:endParaRPr lang="nl-NL" i="1" dirty="0"/>
          </a:p>
          <a:p>
            <a:r>
              <a:rPr lang="nl-NL" i="1" dirty="0"/>
              <a:t>Voor inspiratie ga naar </a:t>
            </a:r>
            <a:r>
              <a:rPr lang="nl-NL" i="1" dirty="0" err="1"/>
              <a:t>vallenvanhoogte.nl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16526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Met deze vraag kun je het gesprek openen over dit risico. Pas de vraag aan naar waar jij op in wil zoomen. </a:t>
            </a:r>
          </a:p>
          <a:p>
            <a:endParaRPr lang="nl-NL" i="1" dirty="0"/>
          </a:p>
          <a:p>
            <a:r>
              <a:rPr lang="nl-NL" i="1" dirty="0"/>
              <a:t>Een paar voorzetjes: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Zie jij wel eens een val-gevaarlijke situatie?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Hoe let jij op valgevaar?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Hoe denk jij dat we valgevaar kunnen voorkomen?</a:t>
            </a:r>
          </a:p>
          <a:p>
            <a:pPr marL="342900" indent="-342900">
              <a:buFontTx/>
              <a:buChar char="-"/>
            </a:pPr>
            <a:r>
              <a:rPr lang="nl-NL" i="1" dirty="0"/>
              <a:t>Komt dit risico vaak voor bij jou op de bouwplaats?</a:t>
            </a:r>
          </a:p>
        </p:txBody>
      </p:sp>
    </p:spTree>
    <p:extLst>
      <p:ext uri="{BB962C8B-B14F-4D97-AF65-F5344CB8AC3E}">
        <p14:creationId xmlns:p14="http://schemas.microsoft.com/office/powerpoint/2010/main" val="189481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810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2463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ntent_slide">
    <p:bg>
      <p:bgPr>
        <a:solidFill>
          <a:srgbClr val="45B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8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02BC7-BE81-DD6D-F95F-8C4D2BA68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627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9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02BC7-BE81-DD6D-F95F-8C4D2BA68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5434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7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7572B5-A490-F231-65F9-CD230749F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24379066" cy="137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81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7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53B8D01-BD5F-B887-76AC-06E3CF882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0236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0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B8D01-BD5F-B887-76AC-06E3CF882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8325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3C0C1B-9FA9-D8BA-6953-E3535E39A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0879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9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C46D4F3D-7809-C2DC-7975-AFEA5419E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9322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0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4944B5F-04C1-4F70-5D7A-7F51D93FA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0317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1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191F44F-EA1A-924E-48D0-C0FDC9987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6416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2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83D1C33-1EB3-3B2F-223A-6C78A6159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3567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6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09442-4AA6-AF38-866B-E9D763451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881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3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, rectangle&#10;&#10;Description automatically generated">
            <a:extLst>
              <a:ext uri="{FF2B5EF4-FFF2-40B4-BE49-F238E27FC236}">
                <a16:creationId xmlns:a16="http://schemas.microsoft.com/office/drawing/2014/main" id="{BDCA8DAD-FD60-C62D-8BAF-9EDF34A21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0460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4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C3F1119A-A897-6EC0-988C-784F20916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9372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5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07BF1E-0AD4-6A42-B471-15A6E0F7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0045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B91ABD5-2F78-7A9F-7412-D31006F32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635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0127406-13EF-24CF-0EEB-28A00AC1C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2980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A43A73-06F5-6A22-24BA-3A44D8A5E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35640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9BB4510-7419-F7FB-2EB4-54F098302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93162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5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691E47-1393-D5D0-5FD3-C394A161E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05325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FD02BC7-BE81-DD6D-F95F-8C4D2BA68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1"/>
          </a:xfrm>
          <a:prstGeom prst="rect">
            <a:avLst/>
          </a:prstGeom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6266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85334" y="1216068"/>
            <a:ext cx="2108202" cy="15113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0" r:id="rId10"/>
    <p:sldLayoutId id="2147483671" r:id="rId11"/>
    <p:sldLayoutId id="2147483669" r:id="rId12"/>
    <p:sldLayoutId id="2147483659" r:id="rId13"/>
    <p:sldLayoutId id="2147483672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000000"/>
          </a:solidFill>
          <a:uFillTx/>
          <a:latin typeface="Fuse-Bold"/>
          <a:ea typeface="Fuse-Bold"/>
          <a:cs typeface="Fuse-Bold"/>
          <a:sym typeface="Fuse-Bold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Fuse-Light"/>
          <a:ea typeface="Fuse-Light"/>
          <a:cs typeface="Fuse-Light"/>
          <a:sym typeface="Fuse-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anrijdgevaar reduceren">
            <a:extLst>
              <a:ext uri="{FF2B5EF4-FFF2-40B4-BE49-F238E27FC236}">
                <a16:creationId xmlns:a16="http://schemas.microsoft.com/office/drawing/2014/main" id="{7EAF7AE3-E8D5-9728-7451-1E4326CAFE61}"/>
              </a:ext>
            </a:extLst>
          </p:cNvPr>
          <p:cNvSpPr txBox="1"/>
          <p:nvPr/>
        </p:nvSpPr>
        <p:spPr>
          <a:xfrm>
            <a:off x="1206495" y="3246821"/>
            <a:ext cx="9958809" cy="186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80000"/>
              </a:lnSpc>
              <a:defRPr sz="11000" spc="-3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9600" dirty="0" err="1">
                <a:solidFill>
                  <a:schemeClr val="tx1"/>
                </a:solidFill>
              </a:rPr>
              <a:t>Veiligheidsrisico’s</a:t>
            </a:r>
            <a:endParaRPr sz="9600"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B3FFE8F-3812-9C6F-F292-01EEC9325FA4}"/>
              </a:ext>
            </a:extLst>
          </p:cNvPr>
          <p:cNvSpPr txBox="1"/>
          <p:nvPr/>
        </p:nvSpPr>
        <p:spPr>
          <a:xfrm>
            <a:off x="1206496" y="4571184"/>
            <a:ext cx="10299704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rgbClr val="44B7CB"/>
                </a:solidFill>
              </a:rPr>
              <a:t>Vallen</a:t>
            </a:r>
            <a:r>
              <a:rPr lang="en-US" sz="4000" dirty="0">
                <a:solidFill>
                  <a:srgbClr val="44B7CB"/>
                </a:solidFill>
              </a:rPr>
              <a:t> van </a:t>
            </a:r>
            <a:r>
              <a:rPr lang="en-US" sz="4000" dirty="0" err="1">
                <a:solidFill>
                  <a:srgbClr val="44B7CB"/>
                </a:solidFill>
              </a:rPr>
              <a:t>hoogte</a:t>
            </a:r>
            <a:endParaRPr sz="4000" dirty="0">
              <a:solidFill>
                <a:srgbClr val="44B7CB"/>
              </a:solidFill>
            </a:endParaRPr>
          </a:p>
        </p:txBody>
      </p:sp>
      <p:sp>
        <p:nvSpPr>
          <p:cNvPr id="4" name="Wat kan jij doen?">
            <a:extLst>
              <a:ext uri="{FF2B5EF4-FFF2-40B4-BE49-F238E27FC236}">
                <a16:creationId xmlns:a16="http://schemas.microsoft.com/office/drawing/2014/main" id="{20203AE4-D923-CDC3-77CE-7218E16F9613}"/>
              </a:ext>
            </a:extLst>
          </p:cNvPr>
          <p:cNvSpPr txBox="1"/>
          <p:nvPr/>
        </p:nvSpPr>
        <p:spPr>
          <a:xfrm>
            <a:off x="1206496" y="11986571"/>
            <a:ext cx="18527628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Fuse Light" pitchFamily="2" charset="77"/>
              </a:rPr>
              <a:t>Datum</a:t>
            </a:r>
            <a:endParaRPr sz="3600" dirty="0">
              <a:solidFill>
                <a:schemeClr val="tx1"/>
              </a:solidFill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31998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anrijdgevaar reduceren">
            <a:extLst>
              <a:ext uri="{FF2B5EF4-FFF2-40B4-BE49-F238E27FC236}">
                <a16:creationId xmlns:a16="http://schemas.microsoft.com/office/drawing/2014/main" id="{7EAF7AE3-E8D5-9728-7451-1E4326CAFE61}"/>
              </a:ext>
            </a:extLst>
          </p:cNvPr>
          <p:cNvSpPr txBox="1"/>
          <p:nvPr/>
        </p:nvSpPr>
        <p:spPr>
          <a:xfrm>
            <a:off x="1206496" y="3246821"/>
            <a:ext cx="9639304" cy="186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Dankjewel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B3FFE8F-3812-9C6F-F292-01EEC9325FA4}"/>
              </a:ext>
            </a:extLst>
          </p:cNvPr>
          <p:cNvSpPr txBox="1"/>
          <p:nvPr/>
        </p:nvSpPr>
        <p:spPr>
          <a:xfrm>
            <a:off x="1206496" y="4571184"/>
            <a:ext cx="10299704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rgbClr val="44B7CB"/>
                </a:solidFill>
              </a:rPr>
              <a:t>Vallen</a:t>
            </a:r>
            <a:r>
              <a:rPr lang="en-US" sz="4000" dirty="0">
                <a:solidFill>
                  <a:srgbClr val="44B7CB"/>
                </a:solidFill>
              </a:rPr>
              <a:t> van </a:t>
            </a:r>
            <a:r>
              <a:rPr lang="en-US" sz="4000" dirty="0" err="1">
                <a:solidFill>
                  <a:srgbClr val="44B7CB"/>
                </a:solidFill>
              </a:rPr>
              <a:t>hoogte</a:t>
            </a:r>
            <a:endParaRPr sz="4000" dirty="0">
              <a:solidFill>
                <a:srgbClr val="44B7CB"/>
              </a:solidFill>
            </a:endParaRPr>
          </a:p>
        </p:txBody>
      </p:sp>
      <p:sp>
        <p:nvSpPr>
          <p:cNvPr id="4" name="Wat kan jij doen?">
            <a:extLst>
              <a:ext uri="{FF2B5EF4-FFF2-40B4-BE49-F238E27FC236}">
                <a16:creationId xmlns:a16="http://schemas.microsoft.com/office/drawing/2014/main" id="{20203AE4-D923-CDC3-77CE-7218E16F9613}"/>
              </a:ext>
            </a:extLst>
          </p:cNvPr>
          <p:cNvSpPr txBox="1"/>
          <p:nvPr/>
        </p:nvSpPr>
        <p:spPr>
          <a:xfrm>
            <a:off x="1206496" y="11986571"/>
            <a:ext cx="18527628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Fuse Light" pitchFamily="2" charset="77"/>
              </a:rPr>
              <a:t>Datum</a:t>
            </a:r>
            <a:endParaRPr sz="3600" dirty="0">
              <a:solidFill>
                <a:schemeClr val="tx1"/>
              </a:solidFill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09349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t kan jij doen?">
            <a:extLst>
              <a:ext uri="{FF2B5EF4-FFF2-40B4-BE49-F238E27FC236}">
                <a16:creationId xmlns:a16="http://schemas.microsoft.com/office/drawing/2014/main" id="{D7F946E0-F52B-85E9-6DD4-A31B13B917C3}"/>
              </a:ext>
            </a:extLst>
          </p:cNvPr>
          <p:cNvSpPr txBox="1"/>
          <p:nvPr/>
        </p:nvSpPr>
        <p:spPr>
          <a:xfrm>
            <a:off x="2874458" y="5404082"/>
            <a:ext cx="17430752" cy="290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sz="8800" dirty="0" err="1">
                <a:solidFill>
                  <a:schemeClr val="tx1"/>
                </a:solidFill>
              </a:rPr>
              <a:t>Zie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jij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wel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eens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een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8800" dirty="0" err="1">
                <a:solidFill>
                  <a:srgbClr val="3E589E"/>
                </a:solidFill>
              </a:rPr>
              <a:t>gevaarlijke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situatie</a:t>
            </a:r>
            <a:r>
              <a:rPr lang="en-US" sz="8800" dirty="0">
                <a:solidFill>
                  <a:schemeClr val="tx1"/>
                </a:solidFill>
              </a:rPr>
              <a:t>?</a:t>
            </a:r>
            <a:endParaRPr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2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t kan jij doen?">
            <a:extLst>
              <a:ext uri="{FF2B5EF4-FFF2-40B4-BE49-F238E27FC236}">
                <a16:creationId xmlns:a16="http://schemas.microsoft.com/office/drawing/2014/main" id="{20439ED5-527F-92B6-2EFE-B9169970FADF}"/>
              </a:ext>
            </a:extLst>
          </p:cNvPr>
          <p:cNvSpPr txBox="1"/>
          <p:nvPr/>
        </p:nvSpPr>
        <p:spPr>
          <a:xfrm>
            <a:off x="2358170" y="5404081"/>
            <a:ext cx="12055662" cy="5039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8800" dirty="0" err="1">
                <a:solidFill>
                  <a:schemeClr val="tx1"/>
                </a:solidFill>
              </a:rPr>
              <a:t>Voelt</a:t>
            </a:r>
            <a:r>
              <a:rPr lang="en-US" sz="8800" dirty="0">
                <a:solidFill>
                  <a:schemeClr val="tx1"/>
                </a:solidFill>
              </a:rPr>
              <a:t> het </a:t>
            </a:r>
            <a:r>
              <a:rPr lang="en-US" sz="8800" dirty="0" err="1">
                <a:solidFill>
                  <a:schemeClr val="tx1"/>
                </a:solidFill>
              </a:rPr>
              <a:t>niet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veilig</a:t>
            </a:r>
            <a:r>
              <a:rPr lang="en-US" sz="8800" dirty="0">
                <a:solidFill>
                  <a:schemeClr val="tx1"/>
                </a:solidFill>
              </a:rPr>
              <a:t>?</a:t>
            </a:r>
          </a:p>
          <a:p>
            <a:endParaRPr lang="en-US" sz="8800" dirty="0">
              <a:solidFill>
                <a:schemeClr val="tx1"/>
              </a:solidFill>
            </a:endParaRPr>
          </a:p>
          <a:p>
            <a:r>
              <a:rPr lang="en-US" sz="8800" dirty="0">
                <a:solidFill>
                  <a:schemeClr val="tx1"/>
                </a:solidFill>
              </a:rPr>
              <a:t>Ga dan </a:t>
            </a:r>
            <a:r>
              <a:rPr lang="en-US" sz="8800" u="sng" dirty="0">
                <a:solidFill>
                  <a:srgbClr val="EDC701"/>
                </a:solidFill>
              </a:rPr>
              <a:t>NIET</a:t>
            </a:r>
            <a:r>
              <a:rPr lang="en-US" sz="8800" dirty="0">
                <a:solidFill>
                  <a:schemeClr val="tx1"/>
                </a:solidFill>
              </a:rPr>
              <a:t> </a:t>
            </a:r>
            <a:r>
              <a:rPr lang="en-US" sz="8800" dirty="0" err="1">
                <a:solidFill>
                  <a:schemeClr val="tx1"/>
                </a:solidFill>
              </a:rPr>
              <a:t>aan</a:t>
            </a:r>
            <a:r>
              <a:rPr lang="en-US" sz="8800" dirty="0">
                <a:solidFill>
                  <a:schemeClr val="tx1"/>
                </a:solidFill>
              </a:rPr>
              <a:t> het </a:t>
            </a:r>
            <a:r>
              <a:rPr lang="en-US" sz="8800" dirty="0" err="1">
                <a:solidFill>
                  <a:schemeClr val="tx1"/>
                </a:solidFill>
              </a:rPr>
              <a:t>werk</a:t>
            </a:r>
            <a:r>
              <a:rPr lang="en-US" sz="8800" dirty="0">
                <a:solidFill>
                  <a:schemeClr val="tx1"/>
                </a:solidFill>
              </a:rPr>
              <a:t>!</a:t>
            </a:r>
          </a:p>
          <a:p>
            <a:endParaRPr lang="en-US" sz="8800" dirty="0">
              <a:solidFill>
                <a:schemeClr val="tx1"/>
              </a:solidFill>
            </a:endParaRPr>
          </a:p>
          <a:p>
            <a:endParaRPr lang="en-US" sz="8800" dirty="0">
              <a:solidFill>
                <a:schemeClr val="tx1"/>
              </a:solidFill>
            </a:endParaRPr>
          </a:p>
          <a:p>
            <a:r>
              <a:rPr lang="en-US" sz="5700" dirty="0">
                <a:solidFill>
                  <a:schemeClr val="tx1"/>
                </a:solidFill>
              </a:rPr>
              <a:t>Meld de </a:t>
            </a:r>
            <a:r>
              <a:rPr lang="en-US" sz="5700" dirty="0" err="1">
                <a:solidFill>
                  <a:schemeClr val="tx1"/>
                </a:solidFill>
              </a:rPr>
              <a:t>onveilige</a:t>
            </a:r>
            <a:r>
              <a:rPr lang="en-US" sz="5700" dirty="0">
                <a:solidFill>
                  <a:schemeClr val="tx1"/>
                </a:solidFill>
              </a:rPr>
              <a:t> </a:t>
            </a:r>
            <a:r>
              <a:rPr lang="en-US" sz="5700" dirty="0" err="1">
                <a:solidFill>
                  <a:schemeClr val="tx1"/>
                </a:solidFill>
              </a:rPr>
              <a:t>situatie</a:t>
            </a:r>
            <a:r>
              <a:rPr lang="en-US" sz="5700" dirty="0">
                <a:solidFill>
                  <a:schemeClr val="tx1"/>
                </a:solidFill>
              </a:rPr>
              <a:t> direct  </a:t>
            </a:r>
          </a:p>
          <a:p>
            <a:endParaRPr lang="en-US" sz="5700" dirty="0">
              <a:solidFill>
                <a:schemeClr val="tx1"/>
              </a:solidFill>
            </a:endParaRPr>
          </a:p>
          <a:p>
            <a:r>
              <a:rPr lang="en-US" sz="5700" dirty="0" err="1">
                <a:solidFill>
                  <a:schemeClr val="tx1"/>
                </a:solidFill>
              </a:rPr>
              <a:t>aan</a:t>
            </a:r>
            <a:r>
              <a:rPr lang="en-US" sz="5700" dirty="0">
                <a:solidFill>
                  <a:schemeClr val="tx1"/>
                </a:solidFill>
              </a:rPr>
              <a:t> </a:t>
            </a:r>
            <a:r>
              <a:rPr lang="en-US" sz="5700" dirty="0" err="1">
                <a:solidFill>
                  <a:schemeClr val="tx1"/>
                </a:solidFill>
              </a:rPr>
              <a:t>jouw</a:t>
            </a:r>
            <a:r>
              <a:rPr lang="en-US" sz="5700" dirty="0">
                <a:solidFill>
                  <a:schemeClr val="tx1"/>
                </a:solidFill>
              </a:rPr>
              <a:t> </a:t>
            </a:r>
            <a:r>
              <a:rPr lang="en-US" sz="5700" dirty="0" err="1">
                <a:solidFill>
                  <a:schemeClr val="tx1"/>
                </a:solidFill>
              </a:rPr>
              <a:t>leidinggevende</a:t>
            </a:r>
            <a:endParaRPr sz="5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215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E37AB19A-3D1B-8EF3-D71E-CE58BDCBF79C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 3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3099426-E1A3-6270-B41D-E66AEA726139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3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B16B8-771B-E937-0B42-570EC603859F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8515301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79EB9505-BF02-553D-F568-F0D07277919A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F490BD2-0820-8811-8F26-0482A0A57774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73EDB-F8E4-F86F-67A2-5186E7C32512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32377101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0873383A-4A77-D059-9099-0240B801907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003BD99-E404-17C7-B4C0-52A676DD6178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DEB23-8AE3-66EC-5B20-618979FFB16F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5656869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F0BAB86F-DFB7-196C-56B9-6CA177341FD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0AA09795-1EDC-0331-5086-A6F77A442723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7CEFB-C34D-07B9-FD83-12E6AC0BEA00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8982343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8E483AA4-9CD6-60BF-C1C8-1F685A67D216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BA464E04-28F0-AE77-B6E3-0F88FB3661C7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A81BE-308D-DC57-574F-8D83647148FA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0100250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C1A3ABAB-3C32-2734-F289-1F066527F9A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3DC27D5-BA2C-EF5A-CABE-F0106A19B0E4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1FA22-9FB8-1C15-BF34-850BFECE8351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6468516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0E50FDCD-ECE4-3B7B-9D0F-959A072DF5B1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D2ACAAF0-76FD-5C6E-7474-E9D22402F178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61A0B-B0F5-DACB-A83B-852B6DE5D067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35115856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oudsopgave">
            <a:extLst>
              <a:ext uri="{FF2B5EF4-FFF2-40B4-BE49-F238E27FC236}">
                <a16:creationId xmlns:a16="http://schemas.microsoft.com/office/drawing/2014/main" id="{40A3CB69-4571-D00D-6D00-BDA06E2D4E08}"/>
              </a:ext>
            </a:extLst>
          </p:cNvPr>
          <p:cNvSpPr txBox="1"/>
          <p:nvPr/>
        </p:nvSpPr>
        <p:spPr>
          <a:xfrm>
            <a:off x="2133599" y="2430633"/>
            <a:ext cx="10562507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dirty="0" err="1">
                <a:solidFill>
                  <a:srgbClr val="E56E4C"/>
                </a:solidFill>
              </a:rPr>
              <a:t>Inhoudsopgave</a:t>
            </a:r>
            <a:endParaRPr dirty="0">
              <a:solidFill>
                <a:srgbClr val="E56E4C"/>
              </a:solidFill>
            </a:endParaRPr>
          </a:p>
        </p:txBody>
      </p:sp>
      <p:sp>
        <p:nvSpPr>
          <p:cNvPr id="3" name="Introductie:…">
            <a:extLst>
              <a:ext uri="{FF2B5EF4-FFF2-40B4-BE49-F238E27FC236}">
                <a16:creationId xmlns:a16="http://schemas.microsoft.com/office/drawing/2014/main" id="{D5AE010A-8146-A96A-B640-264C9C4E2D48}"/>
              </a:ext>
            </a:extLst>
          </p:cNvPr>
          <p:cNvSpPr txBox="1"/>
          <p:nvPr/>
        </p:nvSpPr>
        <p:spPr>
          <a:xfrm>
            <a:off x="2133599" y="3045168"/>
            <a:ext cx="7323222" cy="397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>
                <a:solidFill>
                  <a:srgbClr val="4059A4"/>
                </a:solidFill>
                <a:latin typeface="Fuse-Bold"/>
                <a:ea typeface="Fuse-Bold"/>
                <a:cs typeface="Fuse-Bold"/>
                <a:sym typeface="Fuse-Bold"/>
              </a:defRPr>
            </a:pPr>
            <a:endParaRPr sz="2800" dirty="0"/>
          </a:p>
          <a:p>
            <a:pPr algn="l">
              <a:lnSpc>
                <a:spcPct val="130000"/>
              </a:lnSpc>
              <a:buSzPct val="123000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b="1" dirty="0" err="1">
                <a:solidFill>
                  <a:srgbClr val="000000"/>
                </a:solidFill>
              </a:rPr>
              <a:t>Vallen</a:t>
            </a:r>
            <a:r>
              <a:rPr lang="en-US" sz="2800" b="1" dirty="0">
                <a:solidFill>
                  <a:srgbClr val="000000"/>
                </a:solidFill>
              </a:rPr>
              <a:t> van </a:t>
            </a:r>
            <a:r>
              <a:rPr lang="en-US" sz="2800" b="1" dirty="0" err="1">
                <a:solidFill>
                  <a:srgbClr val="000000"/>
                </a:solidFill>
              </a:rPr>
              <a:t>hoogte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04800" lvl="5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 err="1">
                <a:solidFill>
                  <a:srgbClr val="000000"/>
                </a:solidFill>
              </a:rPr>
              <a:t>Waarom</a:t>
            </a:r>
            <a:r>
              <a:rPr lang="en-US" sz="2800" dirty="0">
                <a:solidFill>
                  <a:srgbClr val="000000"/>
                </a:solidFill>
              </a:rPr>
              <a:t> is er </a:t>
            </a:r>
            <a:r>
              <a:rPr lang="en-US" sz="2800" dirty="0" err="1">
                <a:solidFill>
                  <a:srgbClr val="000000"/>
                </a:solidFill>
              </a:rPr>
              <a:t>aandacht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nodig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voor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risico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304800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>
                <a:solidFill>
                  <a:srgbClr val="000000"/>
                </a:solidFill>
              </a:rPr>
              <a:t>Wat </a:t>
            </a:r>
            <a:r>
              <a:rPr lang="en-US" sz="2800" dirty="0" err="1">
                <a:solidFill>
                  <a:srgbClr val="000000"/>
                </a:solidFill>
              </a:rPr>
              <a:t>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jij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doen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pPr marL="304800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 err="1">
                <a:solidFill>
                  <a:srgbClr val="000000"/>
                </a:solidFill>
              </a:rPr>
              <a:t>Stappenplan</a:t>
            </a:r>
            <a:r>
              <a:rPr lang="en-US" sz="2800" dirty="0">
                <a:solidFill>
                  <a:srgbClr val="000000"/>
                </a:solidFill>
              </a:rPr>
              <a:t> om het </a:t>
            </a:r>
            <a:r>
              <a:rPr lang="en-US" sz="2800" dirty="0" err="1">
                <a:solidFill>
                  <a:srgbClr val="000000"/>
                </a:solidFill>
              </a:rPr>
              <a:t>risico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voorkomen</a:t>
            </a:r>
            <a:endParaRPr lang="en-US" sz="2800" dirty="0">
              <a:solidFill>
                <a:srgbClr val="000000"/>
              </a:solidFill>
            </a:endParaRPr>
          </a:p>
          <a:p>
            <a:pPr marL="304800" indent="-304800" algn="l">
              <a:lnSpc>
                <a:spcPct val="130000"/>
              </a:lnSpc>
              <a:buSzPct val="123000"/>
              <a:buChar char="•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sz="2800" dirty="0" err="1">
                <a:solidFill>
                  <a:srgbClr val="000000"/>
                </a:solidFill>
              </a:rPr>
              <a:t>Voorbeelden</a:t>
            </a:r>
            <a:endParaRPr lang="en-US" sz="2800" dirty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  <a:buSzPct val="123000"/>
              <a:defRPr>
                <a:solidFill>
                  <a:srgbClr val="4059A4"/>
                </a:solidFill>
                <a:latin typeface="Fuse-Light"/>
                <a:ea typeface="Fuse-Light"/>
                <a:cs typeface="Fuse-Light"/>
                <a:sym typeface="Fuse-Light"/>
              </a:defRPr>
            </a:pPr>
            <a:endParaRPr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2536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2315E944-17B0-3CDA-BDBB-96D233239CE5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Content slide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3443BA37-AFB0-8D4D-3EC4-B027A19C94ED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Ondertitel</a:t>
            </a:r>
            <a:r>
              <a:rPr lang="en-US" sz="4000" dirty="0">
                <a:solidFill>
                  <a:schemeClr val="tx1"/>
                </a:solidFill>
              </a:rPr>
              <a:t> slide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1E2AB-EA68-342A-2572-374ECBB4D5EC}"/>
              </a:ext>
            </a:extLst>
          </p:cNvPr>
          <p:cNvSpPr txBox="1"/>
          <p:nvPr/>
        </p:nvSpPr>
        <p:spPr>
          <a:xfrm>
            <a:off x="1803400" y="4036173"/>
            <a:ext cx="10388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Plaats je tekst hier.</a:t>
            </a:r>
          </a:p>
        </p:txBody>
      </p:sp>
    </p:spTree>
    <p:extLst>
      <p:ext uri="{BB962C8B-B14F-4D97-AF65-F5344CB8AC3E}">
        <p14:creationId xmlns:p14="http://schemas.microsoft.com/office/powerpoint/2010/main" val="26720622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E0485EE1-A6C0-29F6-676B-F2E8EC83C63D}"/>
              </a:ext>
            </a:extLst>
          </p:cNvPr>
          <p:cNvSpPr txBox="1"/>
          <p:nvPr/>
        </p:nvSpPr>
        <p:spPr>
          <a:xfrm>
            <a:off x="3476624" y="5418136"/>
            <a:ext cx="17430752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Plaats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eventuele</a:t>
            </a:r>
            <a:r>
              <a:rPr lang="en-US" dirty="0">
                <a:solidFill>
                  <a:schemeClr val="tx1"/>
                </a:solidFill>
              </a:rPr>
              <a:t> quote”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F68439BC-6E2F-AC03-0191-A756A30E833C}"/>
              </a:ext>
            </a:extLst>
          </p:cNvPr>
          <p:cNvSpPr txBox="1"/>
          <p:nvPr/>
        </p:nvSpPr>
        <p:spPr>
          <a:xfrm>
            <a:off x="4845048" y="6929438"/>
            <a:ext cx="14643104" cy="74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sz="4000" dirty="0">
                <a:latin typeface="Fuse Light" pitchFamily="2" charset="77"/>
              </a:rPr>
              <a:t>- Naam van de </a:t>
            </a:r>
            <a:r>
              <a:rPr lang="en-US" sz="4000" dirty="0" err="1">
                <a:latin typeface="Fuse Light" pitchFamily="2" charset="77"/>
              </a:rPr>
              <a:t>spreker</a:t>
            </a:r>
            <a:endParaRPr sz="4000" dirty="0"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711837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CVB Pres-06.png" descr="GCVB Pres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" y="-1"/>
            <a:ext cx="2437926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tangle"/>
          <p:cNvSpPr/>
          <p:nvPr/>
        </p:nvSpPr>
        <p:spPr>
          <a:xfrm>
            <a:off x="1673949" y="4337932"/>
            <a:ext cx="10516984" cy="5477471"/>
          </a:xfrm>
          <a:prstGeom prst="rect">
            <a:avLst/>
          </a:prstGeom>
          <a:solidFill>
            <a:srgbClr val="4059A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4059A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2" name="•Pas altijd de arbeidshygiënische strategie toe…"/>
          <p:cNvSpPr txBox="1"/>
          <p:nvPr/>
        </p:nvSpPr>
        <p:spPr>
          <a:xfrm>
            <a:off x="2315566" y="4687307"/>
            <a:ext cx="3634008" cy="72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>
                <a:latin typeface="Fuse-Light"/>
                <a:ea typeface="Fuse-Light"/>
                <a:cs typeface="Fuse-Light"/>
                <a:sym typeface="Fuse-Light"/>
              </a:defRPr>
            </a:pP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actiepunten</a:t>
            </a:r>
            <a:endParaRPr dirty="0">
              <a:latin typeface="Fuse-Bold"/>
              <a:ea typeface="Fuse-Bold"/>
              <a:cs typeface="Fuse-Bold"/>
              <a:sym typeface="Fuse-Bold"/>
            </a:endParaRPr>
          </a:p>
        </p:txBody>
      </p:sp>
      <p:sp>
        <p:nvSpPr>
          <p:cNvPr id="2" name="Wat kan jij doen?">
            <a:extLst>
              <a:ext uri="{FF2B5EF4-FFF2-40B4-BE49-F238E27FC236}">
                <a16:creationId xmlns:a16="http://schemas.microsoft.com/office/drawing/2014/main" id="{49A61AA1-F2DA-1F67-41B4-D8311A35850D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B64E342-7879-AE2B-713B-16A2347BA217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Opdrachtgever</a:t>
            </a:r>
            <a:r>
              <a:rPr lang="en-US" sz="4000" dirty="0">
                <a:solidFill>
                  <a:schemeClr val="tx1"/>
                </a:solidFill>
              </a:rPr>
              <a:t>: Management of </a:t>
            </a:r>
            <a:r>
              <a:rPr lang="en-US" sz="4000" dirty="0" err="1">
                <a:solidFill>
                  <a:schemeClr val="tx1"/>
                </a:solidFill>
              </a:rPr>
              <a:t>een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andere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functie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anrijdgevaar reduceren">
            <a:extLst>
              <a:ext uri="{FF2B5EF4-FFF2-40B4-BE49-F238E27FC236}">
                <a16:creationId xmlns:a16="http://schemas.microsoft.com/office/drawing/2014/main" id="{A2F5DD7B-C6FB-92BB-52EE-914D1C7694CA}"/>
              </a:ext>
            </a:extLst>
          </p:cNvPr>
          <p:cNvSpPr txBox="1"/>
          <p:nvPr/>
        </p:nvSpPr>
        <p:spPr>
          <a:xfrm>
            <a:off x="1206496" y="3246821"/>
            <a:ext cx="9639304" cy="186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Dankjewel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0C88FD58-ADEA-2459-C2E6-4E928572D71C}"/>
              </a:ext>
            </a:extLst>
          </p:cNvPr>
          <p:cNvSpPr txBox="1"/>
          <p:nvPr/>
        </p:nvSpPr>
        <p:spPr>
          <a:xfrm>
            <a:off x="1206496" y="4785659"/>
            <a:ext cx="10299704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 err="1">
                <a:solidFill>
                  <a:srgbClr val="000000"/>
                </a:solidFill>
              </a:rPr>
              <a:t>Ondertitel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4" name="Wat kan jij doen?">
            <a:extLst>
              <a:ext uri="{FF2B5EF4-FFF2-40B4-BE49-F238E27FC236}">
                <a16:creationId xmlns:a16="http://schemas.microsoft.com/office/drawing/2014/main" id="{26BD9C9A-314A-DBC6-0A7C-6C3E812EB2F7}"/>
              </a:ext>
            </a:extLst>
          </p:cNvPr>
          <p:cNvSpPr txBox="1"/>
          <p:nvPr/>
        </p:nvSpPr>
        <p:spPr>
          <a:xfrm>
            <a:off x="1206496" y="11986571"/>
            <a:ext cx="18527628" cy="108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11000" spc="-300"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Fuse Light" pitchFamily="2" charset="77"/>
              </a:rPr>
              <a:t>Datum</a:t>
            </a:r>
            <a:endParaRPr sz="3600" dirty="0">
              <a:solidFill>
                <a:schemeClr val="tx1"/>
              </a:solidFill>
              <a:latin typeface="Fus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66178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3A1CE8E0-3A92-A3D8-8019-32996AA32C97}"/>
              </a:ext>
            </a:extLst>
          </p:cNvPr>
          <p:cNvSpPr txBox="1"/>
          <p:nvPr/>
        </p:nvSpPr>
        <p:spPr>
          <a:xfrm>
            <a:off x="3476624" y="6102349"/>
            <a:ext cx="17430752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Vallen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hoogte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549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55DD1E66-B7CB-DD71-500B-A351E091FA6E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/>
              <a:t>Waarom</a:t>
            </a:r>
            <a:r>
              <a:rPr lang="en-US" dirty="0"/>
              <a:t> is er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5ED2E00E-B199-3109-CC87-320A91DDF6E3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Risico: </a:t>
            </a:r>
            <a:r>
              <a:rPr lang="en-US" sz="4000" dirty="0" err="1">
                <a:solidFill>
                  <a:schemeClr val="tx1"/>
                </a:solidFill>
              </a:rPr>
              <a:t>vallen</a:t>
            </a:r>
            <a:r>
              <a:rPr lang="en-US" sz="4000" dirty="0">
                <a:solidFill>
                  <a:schemeClr val="tx1"/>
                </a:solidFill>
              </a:rPr>
              <a:t> van </a:t>
            </a:r>
            <a:r>
              <a:rPr lang="en-US" sz="4000" dirty="0" err="1">
                <a:solidFill>
                  <a:schemeClr val="tx1"/>
                </a:solidFill>
              </a:rPr>
              <a:t>hoogte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9259B-6091-1777-18BA-634B3B84B2D0}"/>
              </a:ext>
            </a:extLst>
          </p:cNvPr>
          <p:cNvSpPr txBox="1"/>
          <p:nvPr/>
        </p:nvSpPr>
        <p:spPr>
          <a:xfrm>
            <a:off x="1803400" y="4036173"/>
            <a:ext cx="10388600" cy="8597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Veroorzaakt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uitval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van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medewerkers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64%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resulteert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in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verzuim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algn="l"/>
            <a:endParaRPr lang="en-US" dirty="0"/>
          </a:p>
          <a:p>
            <a:pPr algn="l"/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Meeste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ongevallen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zijn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vanaf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lage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hoogte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78% van de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ongevallen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is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onder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de 2,5 meter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33% van alle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ongevallen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is met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ladder, trap of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opstapje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(data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opgehaald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bij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ondertekenaars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GCVB)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669610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0873383A-4A77-D059-9099-0240B801907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/>
              <a:t>Waarom</a:t>
            </a:r>
            <a:r>
              <a:rPr lang="en-US" dirty="0"/>
              <a:t> is er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003BD99-E404-17C7-B4C0-52A676DD6178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</a:rPr>
              <a:t>Eén</a:t>
            </a:r>
            <a:r>
              <a:rPr lang="en-US" sz="4000" dirty="0">
                <a:solidFill>
                  <a:schemeClr val="tx1"/>
                </a:solidFill>
              </a:rPr>
              <a:t> van de </a:t>
            </a:r>
            <a:r>
              <a:rPr lang="en-US" sz="4000" dirty="0" err="1">
                <a:solidFill>
                  <a:schemeClr val="tx1"/>
                </a:solidFill>
              </a:rPr>
              <a:t>meest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voorkomende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ongevallen</a:t>
            </a:r>
            <a:r>
              <a:rPr lang="en-US" sz="4000" dirty="0">
                <a:solidFill>
                  <a:schemeClr val="tx1"/>
                </a:solidFill>
              </a:rPr>
              <a:t> in de </a:t>
            </a:r>
            <a:r>
              <a:rPr lang="en-US" sz="4000" dirty="0" err="1">
                <a:solidFill>
                  <a:schemeClr val="tx1"/>
                </a:solidFill>
              </a:rPr>
              <a:t>bouw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Met </a:t>
            </a:r>
            <a:r>
              <a:rPr lang="en-US" sz="4000" dirty="0" err="1">
                <a:solidFill>
                  <a:schemeClr val="tx1"/>
                </a:solidFill>
              </a:rPr>
              <a:t>grote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gevolgen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 err="1">
                <a:solidFill>
                  <a:schemeClr val="tx1"/>
                </a:solidFill>
              </a:rPr>
              <a:t>Zowel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</a:t>
            </a:r>
            <a:r>
              <a:rPr lang="en-US" sz="4000" dirty="0">
                <a:solidFill>
                  <a:schemeClr val="tx1"/>
                </a:solidFill>
              </a:rPr>
              <a:t> het </a:t>
            </a:r>
            <a:r>
              <a:rPr lang="en-US" sz="4000" dirty="0" err="1">
                <a:solidFill>
                  <a:schemeClr val="tx1"/>
                </a:solidFill>
              </a:rPr>
              <a:t>slachtoffer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als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nabestaanden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23A00-50F9-2CF9-DFBD-3FC22D73C5B6}"/>
              </a:ext>
            </a:extLst>
          </p:cNvPr>
          <p:cNvSpPr txBox="1"/>
          <p:nvPr/>
        </p:nvSpPr>
        <p:spPr>
          <a:xfrm>
            <a:off x="1803400" y="4036173"/>
            <a:ext cx="10388600" cy="9335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Alle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val-ongevallen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78% </a:t>
            </a:r>
            <a:r>
              <a:rPr lang="en-US" dirty="0" err="1"/>
              <a:t>gebeurt</a:t>
            </a:r>
            <a:r>
              <a:rPr lang="en-US" dirty="0"/>
              <a:t> lager dan 2,5 meter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33%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hiervan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is met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ladder, trap of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opstapje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In 31% </a:t>
            </a:r>
            <a:r>
              <a:rPr lang="en-US" dirty="0" err="1"/>
              <a:t>verloor</a:t>
            </a:r>
            <a:r>
              <a:rPr lang="en-US" dirty="0"/>
              <a:t> de </a:t>
            </a:r>
            <a:r>
              <a:rPr lang="en-US" dirty="0" err="1"/>
              <a:t>medewerker</a:t>
            </a:r>
            <a:r>
              <a:rPr lang="en-US" dirty="0"/>
              <a:t> </a:t>
            </a:r>
            <a:r>
              <a:rPr lang="en-US" dirty="0" err="1"/>
              <a:t>balans</a:t>
            </a: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/>
              <a:t>Boven de 2,5 meter</a:t>
            </a: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b="1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22%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de 2,5 meter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38% </a:t>
            </a:r>
            <a:r>
              <a:rPr lang="en-US" dirty="0" err="1"/>
              <a:t>hiervan</a:t>
            </a:r>
            <a:r>
              <a:rPr lang="en-US" dirty="0"/>
              <a:t> </a:t>
            </a:r>
            <a:r>
              <a:rPr lang="en-US" dirty="0" err="1"/>
              <a:t>valt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steiger</a:t>
            </a: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31%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valt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van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dak,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vloer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of platform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(data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opgehaald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bij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ondertekenaars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GCVB)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688812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5088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C1A3ABAB-3C32-2734-F289-1F066527F9A3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73DC27D5-BA2C-EF5A-CABE-F0106A19B0E4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Project </a:t>
            </a:r>
            <a:r>
              <a:rPr lang="en-US" sz="4000" dirty="0" err="1">
                <a:solidFill>
                  <a:schemeClr val="tx1"/>
                </a:solidFill>
              </a:rPr>
              <a:t>verantwoordelijke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E7D8E-ACE6-9868-D436-A3A4C7C26036}"/>
              </a:ext>
            </a:extLst>
          </p:cNvPr>
          <p:cNvSpPr txBox="1"/>
          <p:nvPr/>
        </p:nvSpPr>
        <p:spPr>
          <a:xfrm>
            <a:off x="1803400" y="4036173"/>
            <a:ext cx="10388600" cy="7673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Voorbereiding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Overleg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met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collega’s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(op de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bouwplaats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&amp; in project start-up)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Denk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erover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na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bij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bouwplaatsontwerp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&amp;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inkoop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bv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zoveel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mogelijk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vanaf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veilige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plek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werken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)</a:t>
            </a: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Stel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goede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RI&amp;E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i.c.m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 TRA’s op </a:t>
            </a:r>
            <a:b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(met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beheersmaatregelen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op basis van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arbeidshygienische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strategie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Tijdens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de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uitvoer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Zorg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werkuitvoerders</a:t>
            </a:r>
            <a:r>
              <a:rPr lang="en-US" dirty="0"/>
              <a:t> RI&amp;E &amp; TRA’s </a:t>
            </a:r>
            <a:r>
              <a:rPr lang="en-US" dirty="0" err="1"/>
              <a:t>gelezen</a:t>
            </a:r>
            <a:r>
              <a:rPr lang="en-US" dirty="0"/>
              <a:t> &amp; </a:t>
            </a:r>
            <a:r>
              <a:rPr lang="en-US" dirty="0" err="1"/>
              <a:t>begrepen</a:t>
            </a:r>
            <a:r>
              <a:rPr lang="en-US" dirty="0"/>
              <a:t> </a:t>
            </a:r>
            <a:r>
              <a:rPr lang="en-US" dirty="0" err="1"/>
              <a:t>hebben</a:t>
            </a: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err="1"/>
              <a:t>Zie</a:t>
            </a:r>
            <a:r>
              <a:rPr lang="en-US" dirty="0"/>
              <a:t> toe op </a:t>
            </a:r>
            <a:r>
              <a:rPr lang="en-US" dirty="0" err="1"/>
              <a:t>naleven</a:t>
            </a:r>
            <a:r>
              <a:rPr lang="en-US" dirty="0"/>
              <a:t> </a:t>
            </a:r>
            <a:r>
              <a:rPr lang="en-US" dirty="0" err="1"/>
              <a:t>afspraken</a:t>
            </a:r>
            <a:endParaRPr lang="en-US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Draag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uit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dat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we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Veilig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Werken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, of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niet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15066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79EB9505-BF02-553D-F568-F0D07277919A}"/>
              </a:ext>
            </a:extLst>
          </p:cNvPr>
          <p:cNvSpPr txBox="1"/>
          <p:nvPr/>
        </p:nvSpPr>
        <p:spPr>
          <a:xfrm>
            <a:off x="1689096" y="1617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dirty="0" err="1"/>
              <a:t>Voorbeeld</a:t>
            </a:r>
            <a:endParaRPr dirty="0"/>
          </a:p>
        </p:txBody>
      </p:sp>
      <p:sp>
        <p:nvSpPr>
          <p:cNvPr id="3" name="Wat kan jij doen?">
            <a:extLst>
              <a:ext uri="{FF2B5EF4-FFF2-40B4-BE49-F238E27FC236}">
                <a16:creationId xmlns:a16="http://schemas.microsoft.com/office/drawing/2014/main" id="{6F490BD2-0820-8811-8F26-0482A0A57774}"/>
              </a:ext>
            </a:extLst>
          </p:cNvPr>
          <p:cNvSpPr txBox="1"/>
          <p:nvPr/>
        </p:nvSpPr>
        <p:spPr>
          <a:xfrm>
            <a:off x="1689096" y="2760833"/>
            <a:ext cx="14643104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chemeClr val="tx1"/>
                </a:solidFill>
              </a:rPr>
              <a:t>Plaats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hier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titel</a:t>
            </a:r>
            <a:r>
              <a:rPr lang="en-US" sz="4000" dirty="0">
                <a:solidFill>
                  <a:schemeClr val="tx1"/>
                </a:solidFill>
              </a:rPr>
              <a:t> van </a:t>
            </a:r>
            <a:r>
              <a:rPr lang="en-US" sz="4000" dirty="0" err="1">
                <a:solidFill>
                  <a:schemeClr val="tx1"/>
                </a:solidFill>
              </a:rPr>
              <a:t>dit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voorbeeld</a:t>
            </a:r>
            <a:r>
              <a:rPr lang="en-US" sz="4000" dirty="0">
                <a:solidFill>
                  <a:schemeClr val="tx1"/>
                </a:solidFill>
              </a:rPr>
              <a:t>]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73EDB-F8E4-F86F-67A2-5186E7C32512}"/>
              </a:ext>
            </a:extLst>
          </p:cNvPr>
          <p:cNvSpPr txBox="1"/>
          <p:nvPr/>
        </p:nvSpPr>
        <p:spPr>
          <a:xfrm>
            <a:off x="1803400" y="4036173"/>
            <a:ext cx="1038860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L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Wat is er gebeurd?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NL" b="1" dirty="0"/>
              <a:t>Wat waren de gevolgen?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NL" dirty="0"/>
          </a:p>
          <a:p>
            <a:pPr marR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NL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Wat waren de oorzaken?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N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...</a:t>
            </a:r>
          </a:p>
          <a:p>
            <a:pPr marL="342900" marR="0" indent="-3429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NL" dirty="0"/>
              <a:t>...</a:t>
            </a:r>
            <a:endParaRPr kumimoji="0" lang="en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B6862-C447-2A0A-5CC8-5C9AE9EBF181}"/>
              </a:ext>
            </a:extLst>
          </p:cNvPr>
          <p:cNvSpPr/>
          <p:nvPr/>
        </p:nvSpPr>
        <p:spPr>
          <a:xfrm>
            <a:off x="12192000" y="3335432"/>
            <a:ext cx="9946888" cy="7971904"/>
          </a:xfrm>
          <a:prstGeom prst="rect">
            <a:avLst/>
          </a:prstGeom>
          <a:noFill/>
          <a:ln w="25400" cap="flat">
            <a:solidFill>
              <a:schemeClr val="tx1">
                <a:alpha val="19768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2400" b="0" i="0" u="none" strike="noStrike" cap="none" spc="0" normalizeH="0" baseline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7" name="Wat kan jij doen?">
            <a:extLst>
              <a:ext uri="{FF2B5EF4-FFF2-40B4-BE49-F238E27FC236}">
                <a16:creationId xmlns:a16="http://schemas.microsoft.com/office/drawing/2014/main" id="{80EF4995-5D31-E32C-2FFF-521DEC65AA31}"/>
              </a:ext>
            </a:extLst>
          </p:cNvPr>
          <p:cNvSpPr txBox="1"/>
          <p:nvPr/>
        </p:nvSpPr>
        <p:spPr>
          <a:xfrm>
            <a:off x="12969641" y="7034084"/>
            <a:ext cx="8391606" cy="151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chemeClr val="tx1"/>
                </a:solidFill>
              </a:rPr>
              <a:t>Plaats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hier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foto</a:t>
            </a:r>
            <a:r>
              <a:rPr lang="en-US" sz="4000" dirty="0">
                <a:solidFill>
                  <a:schemeClr val="tx1"/>
                </a:solidFill>
              </a:rPr>
              <a:t> van </a:t>
            </a:r>
            <a:r>
              <a:rPr lang="en-US" sz="4000" dirty="0" err="1">
                <a:solidFill>
                  <a:schemeClr val="tx1"/>
                </a:solidFill>
              </a:rPr>
              <a:t>dit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voorbeeld</a:t>
            </a:r>
            <a:r>
              <a:rPr lang="en-US" sz="4000" dirty="0">
                <a:solidFill>
                  <a:schemeClr val="tx1"/>
                </a:solidFill>
              </a:rPr>
              <a:t>]</a:t>
            </a:r>
            <a:endParaRPr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224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t kan jij doen?">
            <a:extLst>
              <a:ext uri="{FF2B5EF4-FFF2-40B4-BE49-F238E27FC236}">
                <a16:creationId xmlns:a16="http://schemas.microsoft.com/office/drawing/2014/main" id="{E0485EE1-A6C0-29F6-676B-F2E8EC83C63D}"/>
              </a:ext>
            </a:extLst>
          </p:cNvPr>
          <p:cNvSpPr txBox="1"/>
          <p:nvPr/>
        </p:nvSpPr>
        <p:spPr>
          <a:xfrm>
            <a:off x="3476624" y="5418136"/>
            <a:ext cx="17430752" cy="26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8000" spc="-200">
                <a:solidFill>
                  <a:srgbClr val="000000"/>
                </a:solidFill>
                <a:latin typeface="Fuse-Bold"/>
                <a:ea typeface="Fuse-Bold"/>
                <a:cs typeface="Fuse-Bold"/>
                <a:sym typeface="Fuse-Bold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Hoe </a:t>
            </a:r>
            <a:r>
              <a:rPr lang="en-US" dirty="0" err="1">
                <a:solidFill>
                  <a:schemeClr val="tx1"/>
                </a:solidFill>
              </a:rPr>
              <a:t>denk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jij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</a:t>
            </a:r>
            <a:r>
              <a:rPr lang="en-US" dirty="0">
                <a:solidFill>
                  <a:schemeClr val="tx1"/>
                </a:solidFill>
              </a:rPr>
              <a:t> we </a:t>
            </a:r>
            <a:r>
              <a:rPr lang="en-US" dirty="0" err="1">
                <a:solidFill>
                  <a:schemeClr val="tx1"/>
                </a:solidFill>
              </a:rPr>
              <a:t>valgevaar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kunnen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voorkomen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2443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059A4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1406</Words>
  <Application>Microsoft Macintosh PowerPoint</Application>
  <PresentationFormat>Custom</PresentationFormat>
  <Paragraphs>236</Paragraphs>
  <Slides>23</Slides>
  <Notes>10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Cambria</vt:lpstr>
      <vt:lpstr>Fuse Light</vt:lpstr>
      <vt:lpstr>Fuse-Bold</vt:lpstr>
      <vt:lpstr>Fuse-Light</vt:lpstr>
      <vt:lpstr>Helvetica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Opzeeland, Anton van (PPO)</dc:creator>
  <cp:lastModifiedBy>Lianne H</cp:lastModifiedBy>
  <cp:revision>22</cp:revision>
  <dcterms:modified xsi:type="dcterms:W3CDTF">2023-04-18T13:11:39Z</dcterms:modified>
</cp:coreProperties>
</file>